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2" r:id="rId4"/>
    <p:sldId id="265" r:id="rId5"/>
    <p:sldId id="266" r:id="rId6"/>
    <p:sldId id="263" r:id="rId7"/>
    <p:sldId id="267" r:id="rId8"/>
    <p:sldId id="260" r:id="rId9"/>
    <p:sldId id="268" r:id="rId10"/>
    <p:sldId id="26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020AB-2168-4ADC-B141-05DC7A578084}" type="datetimeFigureOut">
              <a:rPr lang="de-DE" smtClean="0"/>
              <a:t>19.07.2018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7ED5F-1333-41FD-AE6A-8DBB1E63B42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2008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DAD3E0-C078-4EEC-88F3-45680A4FE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2FE743D-AA02-4CFF-A9EE-383987206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A7DB6C-70A1-441D-9C7E-EBB72100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092B2-2D8B-4467-ABCB-71BE7BCE9D3A}" type="datetime1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DA4893-D3AE-429C-9ADE-3DBFD6BE6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E776A5-31CE-44AC-9E61-DB456266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164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7BE38C-CE8F-4645-B5EB-EFBBFB477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16168EC-665A-4693-AFF2-F812E441C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AFA11C9-7ED7-4D44-8C97-CC4EB4B3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32B9-312F-4A94-8DE4-D5A4F689457C}" type="datetime1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F15E0A-88EE-49E0-8229-6FB4EFAF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0FB717-7844-4948-85F7-AA1611B0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90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1702DA8-6CC6-4AAE-B445-A8A3EE5F33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737371-B9E2-48B8-90FB-D6B264795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EF681E-E944-47AF-ADBC-AF13E96CD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D9820-7CB2-4EF3-B340-059056ADEC28}" type="datetime1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0307C8-1AA0-4FBB-ADE3-C945E940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08B1A8-CE14-4D8F-AEE4-2158AA5C9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624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C8E96F-F4B4-4E07-8C3B-E24123721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CCC08C-70C3-4F8D-8FD5-43FCAB63B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41092E-EDB2-42FA-85ED-EE5ADDE4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8197-312D-45A6-A465-EC8CE071F9F0}" type="datetime1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E5D414-D66F-427F-862C-6FD17D44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0A1C4B-78C9-4AC7-838E-711EFD4C8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049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A5590-2847-4A14-B754-0DC53C12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EC2B55-A96D-4271-8748-5F1A158F3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C2D9DF-C006-4451-8C39-74064950D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001C2-9C02-498C-86F6-6FAB7AF8AA84}" type="datetime1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1011224-62F3-44A0-A444-4A582F07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E83EA09-3F15-43A5-85DC-F65B3BC7D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499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231CC-F8C4-4564-861C-F3A76E155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1AE9AA-D142-4898-A747-5F17631FC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468487-6E91-47FA-A820-EB3137EA8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03B9234-BC88-488B-B700-25710327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AC96-AE2D-45E7-AA97-E2232FAE2608}" type="datetime1">
              <a:rPr lang="de-DE" smtClean="0"/>
              <a:t>19.07.2018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F14108-1821-4FBE-84E0-0B7320722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F81209-A79A-47C8-A960-7C5B0DC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0268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0E653C-F847-418C-82C0-33EDA8965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8C84A7-9139-4125-B8BF-5077CE528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DBF7B6-442B-42DA-88FB-C5DBB23D6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42E2A13-D42F-45B6-BB88-D900D7228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AF66842-7F31-4961-87C5-4534357C9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139445A-DA86-44D0-9C80-DFF7C3A11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2F07-77ED-4B38-984A-B03DBC795BF6}" type="datetime1">
              <a:rPr lang="de-DE" smtClean="0"/>
              <a:t>19.07.2018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8F75E2F-44BA-4693-A2F4-6E5A49BD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711E1A8-181E-4EC6-BEE9-A4AE77F3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60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CD864-7B26-4903-8BBB-FE078E339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7EBDC32-9AD7-430F-B6C6-F1153530B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C337-F38E-43A8-90A6-93E05B840D5F}" type="datetime1">
              <a:rPr lang="de-DE" smtClean="0"/>
              <a:t>19.07.2018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E1FCDEB-4DF1-4918-8EFB-23AB4AFC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D1C1C20-9BD0-4677-916E-98F0A16EB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56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D22711A-A57E-4C5A-B198-C5254429F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7DB30-B461-4DEA-92B0-320B8E158BBD}" type="datetime1">
              <a:rPr lang="de-DE" smtClean="0"/>
              <a:t>19.07.2018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031657D-F78F-45B9-A53F-DCC3C22A8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ACA6B97-1C5A-40B5-820C-D90B23916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128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6620AE-404C-4D35-92BB-D3DBA89DF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5B6B07-1216-4105-8E0A-E5BB1D12B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CB3A40-431D-4D24-82A0-DAA3F8A1D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8678B4-1C96-4CA5-BF29-1A6414EC8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AD7CE-3396-4B46-A20E-29E32B5BCD56}" type="datetime1">
              <a:rPr lang="de-DE" smtClean="0"/>
              <a:t>19.07.2018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4EC1FA-F379-4DF4-ACC2-824F4BB1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ADEDE82-03EE-46C0-B961-6F433CA7C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178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D51C8D-F88D-4F60-AA0A-36D1C9F40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7B33609-024E-4B49-A1CA-3F9DF1C470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BB40B7A-11AB-490B-A78F-4E30A7417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FCD780-D7CE-44AF-9E6A-6308EE3D0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9229-4D4B-4013-96C1-AF93F390ECD6}" type="datetime1">
              <a:rPr lang="de-DE" smtClean="0"/>
              <a:t>19.07.2018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3D23C7-0C33-4D36-B487-DA4FF52AD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AA4575-2D86-4D2B-A7A3-E386C89F0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856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5437635-70F7-4AF6-89C8-F94F9A3EF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A7D4D7-3079-4FC6-AFAF-7D54F73F6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1CFD77-7DA3-4FAB-B230-60D3947E5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E23E0-678B-42C5-891F-1F94AF6C2FDD}" type="datetime1">
              <a:rPr lang="de-DE" smtClean="0"/>
              <a:t>19.07.2018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71249E-6FD0-44AE-9E75-BD55F8C3E8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Michael Tappeiner SaniPro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A27FE6-0602-469D-97A0-11E559FF3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4F59D-BFB8-420E-99C8-10C66E079E5F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42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ECA58-2D0C-4A6B-96D3-D2089168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D6F80D-72EC-49C7-805E-8E143847D4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Vollversammlung Gewerkschaft der Landesbedienteten 7.6.2018</a:t>
            </a:r>
          </a:p>
          <a:p>
            <a:r>
              <a:rPr lang="de-DE" dirty="0" err="1"/>
              <a:t>Assemblea</a:t>
            </a:r>
            <a:r>
              <a:rPr lang="de-DE" dirty="0"/>
              <a:t> </a:t>
            </a:r>
            <a:r>
              <a:rPr lang="de-DE" dirty="0" err="1"/>
              <a:t>generale</a:t>
            </a:r>
            <a:r>
              <a:rPr lang="de-DE" dirty="0"/>
              <a:t> </a:t>
            </a:r>
            <a:r>
              <a:rPr lang="de-DE" dirty="0" err="1"/>
              <a:t>Sindacato</a:t>
            </a:r>
            <a:r>
              <a:rPr lang="de-DE" dirty="0"/>
              <a:t> </a:t>
            </a:r>
            <a:r>
              <a:rPr lang="de-DE" dirty="0" err="1"/>
              <a:t>dei</a:t>
            </a:r>
            <a:r>
              <a:rPr lang="de-DE" dirty="0"/>
              <a:t> </a:t>
            </a:r>
            <a:r>
              <a:rPr lang="de-DE" dirty="0" err="1"/>
              <a:t>dipendenti</a:t>
            </a:r>
            <a:r>
              <a:rPr lang="de-DE" dirty="0"/>
              <a:t> </a:t>
            </a:r>
            <a:r>
              <a:rPr lang="de-DE" dirty="0" err="1"/>
              <a:t>provinciali</a:t>
            </a:r>
            <a:r>
              <a:rPr lang="de-DE" dirty="0"/>
              <a:t> 7/6/2018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7E7EAF-C8F8-4E71-B8CE-7344129B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362" y="1786481"/>
            <a:ext cx="7393259" cy="1513296"/>
          </a:xfrm>
          <a:prstGeom prst="rect">
            <a:avLst/>
          </a:prstGeo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AAF7EF-B161-4C07-95E4-DCF633968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51A7C2-D653-4A5E-80B4-F9FEA95F4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</p:spTree>
    <p:extLst>
      <p:ext uri="{BB962C8B-B14F-4D97-AF65-F5344CB8AC3E}">
        <p14:creationId xmlns:p14="http://schemas.microsoft.com/office/powerpoint/2010/main" val="369023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ECA58-2D0C-4A6B-96D3-D2089168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7E7EAF-C8F8-4E71-B8CE-7344129B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5363" y="1786480"/>
            <a:ext cx="8445414" cy="1728657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5027131-B5FF-43B4-8C8A-D872D1EBA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10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C25146-0559-430A-B805-77D618F7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</p:spTree>
    <p:extLst>
      <p:ext uri="{BB962C8B-B14F-4D97-AF65-F5344CB8AC3E}">
        <p14:creationId xmlns:p14="http://schemas.microsoft.com/office/powerpoint/2010/main" val="2624605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ECA58-2D0C-4A6B-96D3-D2089168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D6F80D-72EC-49C7-805E-8E143847D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5534" y="353569"/>
            <a:ext cx="6484818" cy="768794"/>
          </a:xfrm>
        </p:spPr>
        <p:txBody>
          <a:bodyPr/>
          <a:lstStyle/>
          <a:p>
            <a:r>
              <a:rPr lang="de-DE" sz="1800" dirty="0"/>
              <a:t>Vollversammlung Gewerkschaft der Landesbedienteten 7.6.2018</a:t>
            </a:r>
          </a:p>
          <a:p>
            <a:r>
              <a:rPr lang="de-DE" sz="1800" dirty="0" err="1"/>
              <a:t>Assemblea</a:t>
            </a:r>
            <a:r>
              <a:rPr lang="de-DE" sz="1800" dirty="0"/>
              <a:t> </a:t>
            </a:r>
            <a:r>
              <a:rPr lang="de-DE" sz="1800" dirty="0" err="1"/>
              <a:t>generale</a:t>
            </a:r>
            <a:r>
              <a:rPr lang="de-DE" sz="1800" dirty="0"/>
              <a:t> </a:t>
            </a:r>
            <a:r>
              <a:rPr lang="de-DE" sz="1800" dirty="0" err="1"/>
              <a:t>Sindacato</a:t>
            </a:r>
            <a:r>
              <a:rPr lang="de-DE" sz="1800" dirty="0"/>
              <a:t> </a:t>
            </a:r>
            <a:r>
              <a:rPr lang="de-DE" sz="1800" dirty="0" err="1"/>
              <a:t>dei</a:t>
            </a:r>
            <a:r>
              <a:rPr lang="de-DE" sz="1800" dirty="0"/>
              <a:t> </a:t>
            </a:r>
            <a:r>
              <a:rPr lang="de-DE" sz="1800" dirty="0" err="1"/>
              <a:t>dipendenti</a:t>
            </a:r>
            <a:r>
              <a:rPr lang="de-DE" sz="1800" dirty="0"/>
              <a:t> </a:t>
            </a:r>
            <a:r>
              <a:rPr lang="de-DE" sz="1800" dirty="0" err="1"/>
              <a:t>provinciali</a:t>
            </a:r>
            <a:r>
              <a:rPr lang="de-DE" sz="1800" dirty="0"/>
              <a:t> 7/6/2018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7E7EAF-C8F8-4E71-B8CE-7344129B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322" y="458252"/>
            <a:ext cx="3244537" cy="664111"/>
          </a:xfrm>
          <a:prstGeom prst="rect">
            <a:avLst/>
          </a:prstGeom>
        </p:spPr>
      </p:pic>
      <p:sp>
        <p:nvSpPr>
          <p:cNvPr id="5" name="Untertitel 2">
            <a:extLst>
              <a:ext uri="{FF2B5EF4-FFF2-40B4-BE49-F238E27FC236}">
                <a16:creationId xmlns:a16="http://schemas.microsoft.com/office/drawing/2014/main" id="{0296E419-DE3C-40D4-9529-1FD074655D61}"/>
              </a:ext>
            </a:extLst>
          </p:cNvPr>
          <p:cNvSpPr txBox="1">
            <a:spLocks/>
          </p:cNvSpPr>
          <p:nvPr/>
        </p:nvSpPr>
        <p:spPr>
          <a:xfrm>
            <a:off x="1176528" y="1854200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/>
              <a:t>Was ist ein </a:t>
            </a:r>
            <a:r>
              <a:rPr lang="de-DE" b="1" u="sng" dirty="0" err="1"/>
              <a:t>SaniPro</a:t>
            </a:r>
            <a:r>
              <a:rPr lang="de-DE" b="1" u="sng" dirty="0"/>
              <a:t>:</a:t>
            </a:r>
          </a:p>
          <a:p>
            <a:r>
              <a:rPr lang="de-DE" dirty="0" err="1"/>
              <a:t>SaniPro</a:t>
            </a:r>
            <a:r>
              <a:rPr lang="de-DE" dirty="0"/>
              <a:t> ist ein Gesundheitsfonds, welcher als Ziel die Rückerstattung medizinischer Leistungen an die Eingeschriebenen hat.</a:t>
            </a:r>
          </a:p>
          <a:p>
            <a:r>
              <a:rPr lang="de-DE" dirty="0"/>
              <a:t>Er wird als Verein ohne Gewinnabsicht geführt.</a:t>
            </a:r>
          </a:p>
          <a:p>
            <a:endParaRPr lang="de-DE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A2FE992-77ED-46D5-8F1C-E826CF3FF935}"/>
              </a:ext>
            </a:extLst>
          </p:cNvPr>
          <p:cNvSpPr txBox="1">
            <a:spLocks/>
          </p:cNvSpPr>
          <p:nvPr/>
        </p:nvSpPr>
        <p:spPr>
          <a:xfrm>
            <a:off x="5475534" y="1854200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 err="1"/>
              <a:t>Cos‘è</a:t>
            </a:r>
            <a:r>
              <a:rPr lang="de-DE" b="1" u="sng" dirty="0"/>
              <a:t> </a:t>
            </a:r>
            <a:r>
              <a:rPr lang="de-DE" b="1" u="sng" dirty="0" err="1"/>
              <a:t>SaniPro</a:t>
            </a:r>
            <a:r>
              <a:rPr lang="de-DE" b="1" u="sng" dirty="0"/>
              <a:t>:</a:t>
            </a:r>
          </a:p>
          <a:p>
            <a:r>
              <a:rPr lang="de-DE" dirty="0" err="1"/>
              <a:t>SaniPro</a:t>
            </a:r>
            <a:r>
              <a:rPr lang="de-DE" dirty="0"/>
              <a:t> è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fondo</a:t>
            </a:r>
            <a:r>
              <a:rPr lang="de-DE" dirty="0"/>
              <a:t> </a:t>
            </a:r>
            <a:r>
              <a:rPr lang="de-DE" dirty="0" err="1"/>
              <a:t>sanitario</a:t>
            </a:r>
            <a:r>
              <a:rPr lang="de-DE" dirty="0"/>
              <a:t> </a:t>
            </a:r>
            <a:r>
              <a:rPr lang="de-DE" dirty="0" err="1"/>
              <a:t>integrativo</a:t>
            </a:r>
            <a:r>
              <a:rPr lang="de-DE" dirty="0"/>
              <a:t> </a:t>
            </a:r>
            <a:r>
              <a:rPr lang="de-DE" dirty="0" err="1"/>
              <a:t>che</a:t>
            </a:r>
            <a:r>
              <a:rPr lang="de-DE" dirty="0"/>
              <a:t> si </a:t>
            </a:r>
            <a:r>
              <a:rPr lang="de-DE" dirty="0" err="1"/>
              <a:t>pone</a:t>
            </a:r>
            <a:r>
              <a:rPr lang="de-DE" dirty="0"/>
              <a:t> </a:t>
            </a:r>
            <a:r>
              <a:rPr lang="de-DE" dirty="0" err="1"/>
              <a:t>come</a:t>
            </a:r>
            <a:r>
              <a:rPr lang="de-DE" dirty="0"/>
              <a:t> </a:t>
            </a:r>
            <a:r>
              <a:rPr lang="de-DE" dirty="0" err="1"/>
              <a:t>obiettivo</a:t>
            </a:r>
            <a:r>
              <a:rPr lang="de-DE" dirty="0"/>
              <a:t> </a:t>
            </a:r>
            <a:r>
              <a:rPr lang="de-DE" dirty="0" err="1"/>
              <a:t>il</a:t>
            </a:r>
            <a:r>
              <a:rPr lang="de-DE" dirty="0"/>
              <a:t> </a:t>
            </a:r>
            <a:r>
              <a:rPr lang="de-DE" dirty="0" err="1"/>
              <a:t>rimborso</a:t>
            </a:r>
            <a:r>
              <a:rPr lang="de-DE" dirty="0"/>
              <a:t> delle </a:t>
            </a:r>
            <a:r>
              <a:rPr lang="de-DE" dirty="0" err="1"/>
              <a:t>spese</a:t>
            </a:r>
            <a:r>
              <a:rPr lang="de-DE" dirty="0"/>
              <a:t> </a:t>
            </a:r>
            <a:r>
              <a:rPr lang="de-DE" dirty="0" err="1"/>
              <a:t>sanitarie</a:t>
            </a:r>
            <a:r>
              <a:rPr lang="de-DE" dirty="0"/>
              <a:t> ai </a:t>
            </a:r>
            <a:r>
              <a:rPr lang="de-DE" dirty="0" err="1"/>
              <a:t>propri</a:t>
            </a:r>
            <a:r>
              <a:rPr lang="de-DE" dirty="0"/>
              <a:t> </a:t>
            </a:r>
            <a:r>
              <a:rPr lang="de-DE" dirty="0" err="1"/>
              <a:t>iscritti</a:t>
            </a:r>
            <a:r>
              <a:rPr lang="de-DE" dirty="0"/>
              <a:t>.</a:t>
            </a:r>
          </a:p>
          <a:p>
            <a:r>
              <a:rPr lang="de-DE" dirty="0" err="1"/>
              <a:t>Costituito</a:t>
            </a:r>
            <a:r>
              <a:rPr lang="de-DE" dirty="0"/>
              <a:t> </a:t>
            </a:r>
            <a:r>
              <a:rPr lang="de-DE" dirty="0" err="1"/>
              <a:t>come</a:t>
            </a:r>
            <a:r>
              <a:rPr lang="de-DE" dirty="0"/>
              <a:t> </a:t>
            </a:r>
            <a:r>
              <a:rPr lang="de-DE" dirty="0" err="1"/>
              <a:t>associazione</a:t>
            </a:r>
            <a:r>
              <a:rPr lang="de-DE" dirty="0"/>
              <a:t> senza </a:t>
            </a:r>
            <a:r>
              <a:rPr lang="de-DE" dirty="0" err="1"/>
              <a:t>scopo</a:t>
            </a:r>
            <a:r>
              <a:rPr lang="de-DE" dirty="0"/>
              <a:t> di </a:t>
            </a:r>
            <a:r>
              <a:rPr lang="de-DE" dirty="0" err="1"/>
              <a:t>lucro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A9C07D-AB91-4B86-8C1F-09D305C32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E2F64CE-3049-496F-97FD-B40B7DED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</p:spTree>
    <p:extLst>
      <p:ext uri="{BB962C8B-B14F-4D97-AF65-F5344CB8AC3E}">
        <p14:creationId xmlns:p14="http://schemas.microsoft.com/office/powerpoint/2010/main" val="401056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ECA58-2D0C-4A6B-96D3-D2089168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D6F80D-72EC-49C7-805E-8E143847D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5534" y="353569"/>
            <a:ext cx="6484818" cy="768794"/>
          </a:xfrm>
        </p:spPr>
        <p:txBody>
          <a:bodyPr/>
          <a:lstStyle/>
          <a:p>
            <a:r>
              <a:rPr lang="de-DE" sz="1800" dirty="0"/>
              <a:t>Vollversammlung Gewerkschaft der Landesbedienteten 7.6.2018</a:t>
            </a:r>
          </a:p>
          <a:p>
            <a:r>
              <a:rPr lang="de-DE" sz="1800" dirty="0" err="1"/>
              <a:t>Assemblea</a:t>
            </a:r>
            <a:r>
              <a:rPr lang="de-DE" sz="1800" dirty="0"/>
              <a:t> </a:t>
            </a:r>
            <a:r>
              <a:rPr lang="de-DE" sz="1800" dirty="0" err="1"/>
              <a:t>generale</a:t>
            </a:r>
            <a:r>
              <a:rPr lang="de-DE" sz="1800" dirty="0"/>
              <a:t> </a:t>
            </a:r>
            <a:r>
              <a:rPr lang="de-DE" sz="1800" dirty="0" err="1"/>
              <a:t>Sindacato</a:t>
            </a:r>
            <a:r>
              <a:rPr lang="de-DE" sz="1800" dirty="0"/>
              <a:t> </a:t>
            </a:r>
            <a:r>
              <a:rPr lang="de-DE" sz="1800" dirty="0" err="1"/>
              <a:t>dei</a:t>
            </a:r>
            <a:r>
              <a:rPr lang="de-DE" sz="1800" dirty="0"/>
              <a:t> </a:t>
            </a:r>
            <a:r>
              <a:rPr lang="de-DE" sz="1800" dirty="0" err="1"/>
              <a:t>dipendenti</a:t>
            </a:r>
            <a:r>
              <a:rPr lang="de-DE" sz="1800" dirty="0"/>
              <a:t> </a:t>
            </a:r>
            <a:r>
              <a:rPr lang="de-DE" sz="1800" dirty="0" err="1"/>
              <a:t>provinciali</a:t>
            </a:r>
            <a:r>
              <a:rPr lang="de-DE" sz="1800" dirty="0"/>
              <a:t> 7/6/2018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7E7EAF-C8F8-4E71-B8CE-7344129B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322" y="458252"/>
            <a:ext cx="3244537" cy="664111"/>
          </a:xfrm>
          <a:prstGeom prst="rect">
            <a:avLst/>
          </a:prstGeom>
        </p:spPr>
      </p:pic>
      <p:sp>
        <p:nvSpPr>
          <p:cNvPr id="5" name="Untertitel 2">
            <a:extLst>
              <a:ext uri="{FF2B5EF4-FFF2-40B4-BE49-F238E27FC236}">
                <a16:creationId xmlns:a16="http://schemas.microsoft.com/office/drawing/2014/main" id="{0296E419-DE3C-40D4-9529-1FD074655D61}"/>
              </a:ext>
            </a:extLst>
          </p:cNvPr>
          <p:cNvSpPr txBox="1">
            <a:spLocks/>
          </p:cNvSpPr>
          <p:nvPr/>
        </p:nvSpPr>
        <p:spPr>
          <a:xfrm>
            <a:off x="1176528" y="1854200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/>
              <a:t>Gründung von </a:t>
            </a:r>
            <a:r>
              <a:rPr lang="de-DE" b="1" u="sng" dirty="0" err="1"/>
              <a:t>SaniPro</a:t>
            </a:r>
            <a:r>
              <a:rPr lang="de-DE" b="1" u="sng" dirty="0"/>
              <a:t>:</a:t>
            </a:r>
          </a:p>
          <a:p>
            <a:r>
              <a:rPr lang="de-DE" dirty="0" err="1"/>
              <a:t>SaniPro</a:t>
            </a:r>
            <a:r>
              <a:rPr lang="de-DE" dirty="0"/>
              <a:t> wurde am 7. November 2017 gegründet.</a:t>
            </a:r>
          </a:p>
          <a:p>
            <a:r>
              <a:rPr lang="de-DE" dirty="0"/>
              <a:t>Die Gründungsparteien des </a:t>
            </a:r>
            <a:r>
              <a:rPr lang="de-DE" dirty="0" err="1"/>
              <a:t>SaniPro</a:t>
            </a:r>
            <a:r>
              <a:rPr lang="de-DE" dirty="0"/>
              <a:t> sind auf Arbeitgeberseite:</a:t>
            </a:r>
          </a:p>
          <a:p>
            <a:pPr marL="342900" indent="-342900">
              <a:buFontTx/>
              <a:buChar char="-"/>
            </a:pPr>
            <a:r>
              <a:rPr lang="de-DE" dirty="0"/>
              <a:t>Südtiroler Landesverwaltung</a:t>
            </a:r>
          </a:p>
          <a:p>
            <a:pPr marL="342900" indent="-342900">
              <a:buFontTx/>
              <a:buChar char="-"/>
            </a:pPr>
            <a:r>
              <a:rPr lang="de-DE" dirty="0"/>
              <a:t>Gemeinden, Seniorenwohnheime und Bezirksgemeinschaften der Autonomen Provinz Bozen</a:t>
            </a:r>
          </a:p>
          <a:p>
            <a:pPr marL="342900" indent="-342900">
              <a:buFontTx/>
              <a:buChar char="-"/>
            </a:pPr>
            <a:r>
              <a:rPr lang="de-DE" dirty="0"/>
              <a:t>Südtiroler Sanitätsbetrieb</a:t>
            </a:r>
          </a:p>
          <a:p>
            <a:pPr marL="342900" indent="-342900">
              <a:buFontTx/>
              <a:buChar char="-"/>
            </a:pPr>
            <a:r>
              <a:rPr lang="de-DE" dirty="0"/>
              <a:t>Institut für den sozialen Wohnbau - </a:t>
            </a:r>
            <a:r>
              <a:rPr lang="de-DE" dirty="0" err="1"/>
              <a:t>Wobi</a:t>
            </a: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/>
              <a:t>Verkehrsamt der Stadt Bozen und Kurverwaltung Meran </a:t>
            </a:r>
          </a:p>
          <a:p>
            <a:pPr marL="342900" indent="-342900"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A2FE992-77ED-46D5-8F1C-E826CF3FF935}"/>
              </a:ext>
            </a:extLst>
          </p:cNvPr>
          <p:cNvSpPr txBox="1">
            <a:spLocks/>
          </p:cNvSpPr>
          <p:nvPr/>
        </p:nvSpPr>
        <p:spPr>
          <a:xfrm>
            <a:off x="6348123" y="1786474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 err="1"/>
              <a:t>Costituzione</a:t>
            </a:r>
            <a:r>
              <a:rPr lang="de-DE" b="1" u="sng" dirty="0"/>
              <a:t> di </a:t>
            </a:r>
            <a:r>
              <a:rPr lang="de-DE" b="1" u="sng" dirty="0" err="1"/>
              <a:t>SaniPro</a:t>
            </a:r>
            <a:r>
              <a:rPr lang="de-DE" b="1" u="sng" dirty="0"/>
              <a:t>:</a:t>
            </a:r>
          </a:p>
          <a:p>
            <a:r>
              <a:rPr lang="de-DE" sz="2000" dirty="0" err="1"/>
              <a:t>SaniPro</a:t>
            </a:r>
            <a:r>
              <a:rPr lang="de-DE" sz="2000" dirty="0"/>
              <a:t> è </a:t>
            </a:r>
            <a:r>
              <a:rPr lang="de-DE" sz="2000" dirty="0" err="1"/>
              <a:t>stato</a:t>
            </a:r>
            <a:r>
              <a:rPr lang="de-DE" sz="2000" dirty="0"/>
              <a:t> </a:t>
            </a:r>
            <a:r>
              <a:rPr lang="de-DE" sz="2000" dirty="0" err="1"/>
              <a:t>costituito</a:t>
            </a:r>
            <a:r>
              <a:rPr lang="de-DE" sz="2000" dirty="0"/>
              <a:t> </a:t>
            </a:r>
            <a:r>
              <a:rPr lang="de-DE" sz="2000" dirty="0" err="1"/>
              <a:t>con</a:t>
            </a:r>
            <a:r>
              <a:rPr lang="de-DE" sz="2000" dirty="0"/>
              <a:t> </a:t>
            </a:r>
            <a:r>
              <a:rPr lang="de-DE" sz="2000" dirty="0" err="1"/>
              <a:t>atto</a:t>
            </a:r>
            <a:r>
              <a:rPr lang="de-DE" sz="2000" dirty="0"/>
              <a:t> </a:t>
            </a:r>
            <a:r>
              <a:rPr lang="de-DE" sz="2000" dirty="0" err="1"/>
              <a:t>pubblico</a:t>
            </a:r>
            <a:r>
              <a:rPr lang="de-DE" sz="2000" dirty="0"/>
              <a:t> </a:t>
            </a:r>
            <a:r>
              <a:rPr lang="de-DE" sz="2000" dirty="0" err="1"/>
              <a:t>il</a:t>
            </a:r>
            <a:r>
              <a:rPr lang="de-DE" sz="2000" dirty="0"/>
              <a:t> 7 </a:t>
            </a:r>
            <a:r>
              <a:rPr lang="de-DE" sz="2000" dirty="0" err="1"/>
              <a:t>novembre</a:t>
            </a:r>
            <a:r>
              <a:rPr lang="de-DE" sz="2000" dirty="0"/>
              <a:t> 2017.</a:t>
            </a:r>
          </a:p>
          <a:p>
            <a:r>
              <a:rPr lang="de-DE" sz="2000" dirty="0"/>
              <a:t>Le </a:t>
            </a:r>
            <a:r>
              <a:rPr lang="de-DE" sz="2000" dirty="0" err="1"/>
              <a:t>parti</a:t>
            </a:r>
            <a:r>
              <a:rPr lang="de-DE" sz="2000" dirty="0"/>
              <a:t> </a:t>
            </a:r>
            <a:r>
              <a:rPr lang="de-DE" sz="2000" dirty="0" err="1"/>
              <a:t>costituenti</a:t>
            </a:r>
            <a:r>
              <a:rPr lang="de-DE" sz="2000" dirty="0"/>
              <a:t> di </a:t>
            </a:r>
            <a:r>
              <a:rPr lang="de-DE" sz="2000" dirty="0" err="1"/>
              <a:t>SaniPro</a:t>
            </a:r>
            <a:r>
              <a:rPr lang="de-DE" sz="2000" dirty="0"/>
              <a:t> di </a:t>
            </a:r>
            <a:r>
              <a:rPr lang="de-DE" sz="2000" dirty="0" err="1"/>
              <a:t>parte</a:t>
            </a:r>
            <a:r>
              <a:rPr lang="de-DE" sz="2000" dirty="0"/>
              <a:t> </a:t>
            </a:r>
            <a:r>
              <a:rPr lang="de-DE" sz="2000" dirty="0" err="1"/>
              <a:t>datoriale</a:t>
            </a:r>
            <a:r>
              <a:rPr lang="de-DE" sz="2000" dirty="0"/>
              <a:t> </a:t>
            </a:r>
            <a:r>
              <a:rPr lang="de-DE" sz="2000" dirty="0" err="1"/>
              <a:t>sono</a:t>
            </a:r>
            <a:r>
              <a:rPr lang="de-DE" sz="2000" dirty="0"/>
              <a:t>:</a:t>
            </a:r>
          </a:p>
          <a:p>
            <a:pPr marL="342900" indent="-342900">
              <a:buFontTx/>
              <a:buChar char="-"/>
            </a:pPr>
            <a:r>
              <a:rPr lang="de-DE" sz="2000" dirty="0" err="1"/>
              <a:t>Amministrazione</a:t>
            </a:r>
            <a:r>
              <a:rPr lang="de-DE" sz="2000" dirty="0"/>
              <a:t> della </a:t>
            </a:r>
            <a:r>
              <a:rPr lang="de-DE" sz="2000" dirty="0" err="1"/>
              <a:t>Provincia</a:t>
            </a:r>
            <a:r>
              <a:rPr lang="de-DE" sz="2000" dirty="0"/>
              <a:t> </a:t>
            </a:r>
            <a:r>
              <a:rPr lang="de-DE" sz="2000" dirty="0" err="1"/>
              <a:t>autonoma</a:t>
            </a:r>
            <a:r>
              <a:rPr lang="de-DE" sz="2000" dirty="0"/>
              <a:t> di </a:t>
            </a:r>
            <a:r>
              <a:rPr lang="de-DE" sz="2000" dirty="0" err="1"/>
              <a:t>Bolzano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 err="1"/>
              <a:t>Comune</a:t>
            </a:r>
            <a:r>
              <a:rPr lang="de-DE" sz="2000" dirty="0"/>
              <a:t>, </a:t>
            </a:r>
            <a:r>
              <a:rPr lang="de-DE" sz="2000" dirty="0" err="1"/>
              <a:t>case</a:t>
            </a:r>
            <a:r>
              <a:rPr lang="de-DE" sz="2000" dirty="0"/>
              <a:t> di </a:t>
            </a:r>
            <a:r>
              <a:rPr lang="de-DE" sz="2000" dirty="0" err="1"/>
              <a:t>riposo</a:t>
            </a:r>
            <a:r>
              <a:rPr lang="de-DE" sz="2000" dirty="0"/>
              <a:t> e </a:t>
            </a:r>
            <a:r>
              <a:rPr lang="de-DE" sz="2000" dirty="0" err="1"/>
              <a:t>comunità</a:t>
            </a:r>
            <a:r>
              <a:rPr lang="de-DE" sz="2000" dirty="0"/>
              <a:t> </a:t>
            </a:r>
            <a:r>
              <a:rPr lang="de-DE" sz="2000" dirty="0" err="1"/>
              <a:t>comprensoriali</a:t>
            </a:r>
            <a:r>
              <a:rPr lang="de-DE" sz="2000" dirty="0"/>
              <a:t> della </a:t>
            </a:r>
            <a:r>
              <a:rPr lang="de-DE" sz="2000" dirty="0" err="1"/>
              <a:t>Provincia</a:t>
            </a:r>
            <a:r>
              <a:rPr lang="de-DE" sz="2000" dirty="0"/>
              <a:t> </a:t>
            </a:r>
            <a:r>
              <a:rPr lang="de-DE" sz="2000" dirty="0" err="1"/>
              <a:t>autonoma</a:t>
            </a:r>
            <a:r>
              <a:rPr lang="de-DE" sz="2000" dirty="0"/>
              <a:t> di </a:t>
            </a:r>
            <a:r>
              <a:rPr lang="de-DE" sz="2000" dirty="0" err="1"/>
              <a:t>Bolzano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 err="1"/>
              <a:t>Azienda</a:t>
            </a:r>
            <a:r>
              <a:rPr lang="de-DE" sz="2000" dirty="0"/>
              <a:t> </a:t>
            </a:r>
            <a:r>
              <a:rPr lang="de-DE" sz="2000" dirty="0" err="1"/>
              <a:t>sanitaria</a:t>
            </a:r>
            <a:r>
              <a:rPr lang="de-DE" sz="2000" dirty="0"/>
              <a:t> </a:t>
            </a:r>
            <a:r>
              <a:rPr lang="de-DE" sz="2000" dirty="0" err="1"/>
              <a:t>dell‘Alto</a:t>
            </a:r>
            <a:r>
              <a:rPr lang="de-DE" sz="2000" dirty="0"/>
              <a:t> </a:t>
            </a:r>
            <a:r>
              <a:rPr lang="de-DE" sz="2000" dirty="0" err="1"/>
              <a:t>Adige</a:t>
            </a:r>
            <a:endParaRPr lang="de-DE" sz="2000" dirty="0"/>
          </a:p>
          <a:p>
            <a:pPr marL="342900" indent="-342900">
              <a:buFontTx/>
              <a:buChar char="-"/>
            </a:pPr>
            <a:r>
              <a:rPr lang="de-DE" sz="2000" dirty="0" err="1"/>
              <a:t>Istituto</a:t>
            </a:r>
            <a:r>
              <a:rPr lang="de-DE" sz="2000" dirty="0"/>
              <a:t> per </a:t>
            </a:r>
            <a:r>
              <a:rPr lang="de-DE" sz="2000" dirty="0" err="1"/>
              <a:t>l‘edilizia</a:t>
            </a:r>
            <a:r>
              <a:rPr lang="de-DE" sz="2000" dirty="0"/>
              <a:t> </a:t>
            </a:r>
            <a:r>
              <a:rPr lang="de-DE" sz="2000" dirty="0" err="1"/>
              <a:t>sociale</a:t>
            </a:r>
            <a:r>
              <a:rPr lang="de-DE" sz="2000" dirty="0"/>
              <a:t>- IPES</a:t>
            </a:r>
          </a:p>
          <a:p>
            <a:pPr marL="342900" indent="-342900">
              <a:buFontTx/>
              <a:buChar char="-"/>
            </a:pPr>
            <a:r>
              <a:rPr lang="de-DE" sz="2000" dirty="0" err="1"/>
              <a:t>Azienda</a:t>
            </a:r>
            <a:r>
              <a:rPr lang="de-DE" sz="2000" dirty="0"/>
              <a:t> di </a:t>
            </a:r>
            <a:r>
              <a:rPr lang="de-DE" sz="2000" dirty="0" err="1"/>
              <a:t>soggiorno</a:t>
            </a:r>
            <a:r>
              <a:rPr lang="de-DE" sz="2000" dirty="0"/>
              <a:t> e </a:t>
            </a:r>
            <a:r>
              <a:rPr lang="de-DE" sz="2000" dirty="0" err="1"/>
              <a:t>turismo</a:t>
            </a:r>
            <a:r>
              <a:rPr lang="de-DE" sz="2000" dirty="0"/>
              <a:t> di </a:t>
            </a:r>
            <a:r>
              <a:rPr lang="de-DE" sz="2000" dirty="0" err="1"/>
              <a:t>Bolzano</a:t>
            </a:r>
            <a:r>
              <a:rPr lang="de-DE" sz="2000" dirty="0"/>
              <a:t> e </a:t>
            </a:r>
            <a:r>
              <a:rPr lang="de-DE" sz="2000" dirty="0" err="1"/>
              <a:t>azienda</a:t>
            </a:r>
            <a:r>
              <a:rPr lang="de-DE" sz="2000" dirty="0"/>
              <a:t> di </a:t>
            </a:r>
            <a:r>
              <a:rPr lang="de-DE" sz="2000" dirty="0" err="1"/>
              <a:t>cura</a:t>
            </a:r>
            <a:r>
              <a:rPr lang="de-DE" sz="2000" dirty="0"/>
              <a:t> e </a:t>
            </a:r>
            <a:r>
              <a:rPr lang="de-DE" sz="2000" dirty="0" err="1"/>
              <a:t>turismo</a:t>
            </a:r>
            <a:r>
              <a:rPr lang="de-DE" sz="2000" dirty="0"/>
              <a:t> di </a:t>
            </a:r>
            <a:r>
              <a:rPr lang="de-DE" sz="2000" dirty="0" err="1"/>
              <a:t>Merano</a:t>
            </a:r>
            <a:endParaRPr lang="de-DE" sz="2000" dirty="0"/>
          </a:p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0A2304-7287-47BB-B30F-ACD0D74AF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CF65B1-BCCA-4739-996D-37A3BB014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</p:spTree>
    <p:extLst>
      <p:ext uri="{BB962C8B-B14F-4D97-AF65-F5344CB8AC3E}">
        <p14:creationId xmlns:p14="http://schemas.microsoft.com/office/powerpoint/2010/main" val="1059551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ECA58-2D0C-4A6B-96D3-D2089168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D6F80D-72EC-49C7-805E-8E143847D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5534" y="353569"/>
            <a:ext cx="6484818" cy="768794"/>
          </a:xfrm>
        </p:spPr>
        <p:txBody>
          <a:bodyPr/>
          <a:lstStyle/>
          <a:p>
            <a:r>
              <a:rPr lang="de-DE" sz="1800" dirty="0"/>
              <a:t>Vollversammlung Gewerkschaft der Landesbedienteten 7.6.2018</a:t>
            </a:r>
          </a:p>
          <a:p>
            <a:r>
              <a:rPr lang="de-DE" sz="1800" dirty="0" err="1"/>
              <a:t>Assemblea</a:t>
            </a:r>
            <a:r>
              <a:rPr lang="de-DE" sz="1800" dirty="0"/>
              <a:t> </a:t>
            </a:r>
            <a:r>
              <a:rPr lang="de-DE" sz="1800" dirty="0" err="1"/>
              <a:t>generale</a:t>
            </a:r>
            <a:r>
              <a:rPr lang="de-DE" sz="1800" dirty="0"/>
              <a:t> </a:t>
            </a:r>
            <a:r>
              <a:rPr lang="de-DE" sz="1800" dirty="0" err="1"/>
              <a:t>Sindacato</a:t>
            </a:r>
            <a:r>
              <a:rPr lang="de-DE" sz="1800" dirty="0"/>
              <a:t> </a:t>
            </a:r>
            <a:r>
              <a:rPr lang="de-DE" sz="1800" dirty="0" err="1"/>
              <a:t>dei</a:t>
            </a:r>
            <a:r>
              <a:rPr lang="de-DE" sz="1800" dirty="0"/>
              <a:t> </a:t>
            </a:r>
            <a:r>
              <a:rPr lang="de-DE" sz="1800" dirty="0" err="1"/>
              <a:t>dipendenti</a:t>
            </a:r>
            <a:r>
              <a:rPr lang="de-DE" sz="1800" dirty="0"/>
              <a:t> </a:t>
            </a:r>
            <a:r>
              <a:rPr lang="de-DE" sz="1800" dirty="0" err="1"/>
              <a:t>provinciali</a:t>
            </a:r>
            <a:r>
              <a:rPr lang="de-DE" sz="1800" dirty="0"/>
              <a:t> 7/6/2018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7E7EAF-C8F8-4E71-B8CE-7344129B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322" y="458252"/>
            <a:ext cx="3244537" cy="664111"/>
          </a:xfrm>
          <a:prstGeom prst="rect">
            <a:avLst/>
          </a:prstGeom>
        </p:spPr>
      </p:pic>
      <p:sp>
        <p:nvSpPr>
          <p:cNvPr id="5" name="Untertitel 2">
            <a:extLst>
              <a:ext uri="{FF2B5EF4-FFF2-40B4-BE49-F238E27FC236}">
                <a16:creationId xmlns:a16="http://schemas.microsoft.com/office/drawing/2014/main" id="{0296E419-DE3C-40D4-9529-1FD074655D61}"/>
              </a:ext>
            </a:extLst>
          </p:cNvPr>
          <p:cNvSpPr txBox="1">
            <a:spLocks/>
          </p:cNvSpPr>
          <p:nvPr/>
        </p:nvSpPr>
        <p:spPr>
          <a:xfrm>
            <a:off x="1176528" y="1854200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/>
              <a:t>Gründung von </a:t>
            </a:r>
            <a:r>
              <a:rPr lang="de-DE" b="1" u="sng" dirty="0" err="1"/>
              <a:t>SaniPro</a:t>
            </a:r>
            <a:r>
              <a:rPr lang="de-DE" b="1" u="sng" dirty="0"/>
              <a:t> (2):</a:t>
            </a:r>
          </a:p>
          <a:p>
            <a:r>
              <a:rPr lang="de-DE" dirty="0"/>
              <a:t>Die Gründungsparteien des </a:t>
            </a:r>
            <a:r>
              <a:rPr lang="de-DE" dirty="0" err="1"/>
              <a:t>SaniPro</a:t>
            </a:r>
            <a:r>
              <a:rPr lang="de-DE" dirty="0"/>
              <a:t> sind auf Arbeitnehmerseite:</a:t>
            </a:r>
          </a:p>
          <a:p>
            <a:pPr marL="342900" indent="-342900">
              <a:buFontTx/>
              <a:buChar char="-"/>
            </a:pPr>
            <a:r>
              <a:rPr lang="de-DE" dirty="0"/>
              <a:t>ASGB</a:t>
            </a:r>
          </a:p>
          <a:p>
            <a:r>
              <a:rPr lang="de-DE" dirty="0"/>
              <a:t>- FP-ÖDV SGB CISL</a:t>
            </a:r>
          </a:p>
          <a:p>
            <a:r>
              <a:rPr lang="de-DE" dirty="0"/>
              <a:t>- FP – ÖB CGIL AGB</a:t>
            </a:r>
          </a:p>
          <a:p>
            <a:r>
              <a:rPr lang="de-DE" dirty="0"/>
              <a:t>- SGB CISL Schule </a:t>
            </a:r>
            <a:r>
              <a:rPr lang="de-DE" dirty="0" err="1"/>
              <a:t>scuola</a:t>
            </a:r>
            <a:endParaRPr lang="de-DE" dirty="0"/>
          </a:p>
          <a:p>
            <a:r>
              <a:rPr lang="de-DE" dirty="0"/>
              <a:t>- UIL – SGK</a:t>
            </a:r>
          </a:p>
          <a:p>
            <a:r>
              <a:rPr lang="de-DE" dirty="0"/>
              <a:t>- SAG.</a:t>
            </a:r>
          </a:p>
          <a:p>
            <a:endParaRPr lang="de-DE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A2FE992-77ED-46D5-8F1C-E826CF3FF935}"/>
              </a:ext>
            </a:extLst>
          </p:cNvPr>
          <p:cNvSpPr txBox="1">
            <a:spLocks/>
          </p:cNvSpPr>
          <p:nvPr/>
        </p:nvSpPr>
        <p:spPr>
          <a:xfrm>
            <a:off x="6348123" y="1786474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 err="1"/>
              <a:t>Costituzione</a:t>
            </a:r>
            <a:r>
              <a:rPr lang="de-DE" b="1" u="sng" dirty="0"/>
              <a:t> di </a:t>
            </a:r>
            <a:r>
              <a:rPr lang="de-DE" b="1" u="sng" dirty="0" err="1"/>
              <a:t>SaniPro</a:t>
            </a:r>
            <a:r>
              <a:rPr lang="de-DE" b="1" u="sng" dirty="0"/>
              <a:t> (2):</a:t>
            </a:r>
          </a:p>
          <a:p>
            <a:r>
              <a:rPr lang="de-DE" dirty="0"/>
              <a:t>Le </a:t>
            </a:r>
            <a:r>
              <a:rPr lang="de-DE" dirty="0" err="1"/>
              <a:t>parti</a:t>
            </a:r>
            <a:r>
              <a:rPr lang="de-DE" dirty="0"/>
              <a:t> </a:t>
            </a:r>
            <a:r>
              <a:rPr lang="de-DE" dirty="0" err="1"/>
              <a:t>costituenti</a:t>
            </a:r>
            <a:r>
              <a:rPr lang="de-DE" dirty="0"/>
              <a:t> di </a:t>
            </a:r>
            <a:r>
              <a:rPr lang="de-DE" dirty="0" err="1"/>
              <a:t>SaniPro</a:t>
            </a:r>
            <a:r>
              <a:rPr lang="de-DE" dirty="0"/>
              <a:t> di </a:t>
            </a:r>
            <a:r>
              <a:rPr lang="de-DE" dirty="0" err="1"/>
              <a:t>parte</a:t>
            </a:r>
            <a:r>
              <a:rPr lang="de-DE" dirty="0"/>
              <a:t> </a:t>
            </a:r>
            <a:r>
              <a:rPr lang="de-DE" dirty="0" err="1"/>
              <a:t>sindacale</a:t>
            </a:r>
            <a:r>
              <a:rPr lang="de-DE" dirty="0"/>
              <a:t> </a:t>
            </a:r>
            <a:r>
              <a:rPr lang="de-DE" dirty="0" err="1"/>
              <a:t>sono</a:t>
            </a:r>
            <a:r>
              <a:rPr lang="de-DE" dirty="0"/>
              <a:t>:</a:t>
            </a:r>
          </a:p>
          <a:p>
            <a:r>
              <a:rPr lang="de-DE" dirty="0"/>
              <a:t>- ASGB</a:t>
            </a:r>
          </a:p>
          <a:p>
            <a:r>
              <a:rPr lang="de-DE" dirty="0"/>
              <a:t>– FP-ÖDV SGB CISL</a:t>
            </a:r>
          </a:p>
          <a:p>
            <a:r>
              <a:rPr lang="de-DE" dirty="0"/>
              <a:t>– FP-ÖB CGIL AGB</a:t>
            </a:r>
          </a:p>
          <a:p>
            <a:r>
              <a:rPr lang="de-DE" dirty="0"/>
              <a:t>– SGB CISL Schule </a:t>
            </a:r>
            <a:r>
              <a:rPr lang="de-DE" dirty="0" err="1"/>
              <a:t>scuola</a:t>
            </a:r>
            <a:endParaRPr lang="de-DE" dirty="0"/>
          </a:p>
          <a:p>
            <a:r>
              <a:rPr lang="de-DE" dirty="0"/>
              <a:t>– UIL FPL – SGK LKG</a:t>
            </a:r>
          </a:p>
          <a:p>
            <a:r>
              <a:rPr lang="de-DE" dirty="0"/>
              <a:t>– SAG.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5CF429-1C53-4000-9BA9-483EF2DB5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6507990-76F8-4BB6-A441-10EF38607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</p:spTree>
    <p:extLst>
      <p:ext uri="{BB962C8B-B14F-4D97-AF65-F5344CB8AC3E}">
        <p14:creationId xmlns:p14="http://schemas.microsoft.com/office/powerpoint/2010/main" val="337339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ECA58-2D0C-4A6B-96D3-D2089168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D6F80D-72EC-49C7-805E-8E143847D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5534" y="353569"/>
            <a:ext cx="6484818" cy="768794"/>
          </a:xfrm>
        </p:spPr>
        <p:txBody>
          <a:bodyPr/>
          <a:lstStyle/>
          <a:p>
            <a:r>
              <a:rPr lang="de-DE" sz="1800" dirty="0"/>
              <a:t>Vollversammlung Gewerkschaft der Landesbedienteten 7.6.2018</a:t>
            </a:r>
          </a:p>
          <a:p>
            <a:r>
              <a:rPr lang="de-DE" sz="1800" dirty="0" err="1"/>
              <a:t>Assemblea</a:t>
            </a:r>
            <a:r>
              <a:rPr lang="de-DE" sz="1800" dirty="0"/>
              <a:t> </a:t>
            </a:r>
            <a:r>
              <a:rPr lang="de-DE" sz="1800" dirty="0" err="1"/>
              <a:t>generale</a:t>
            </a:r>
            <a:r>
              <a:rPr lang="de-DE" sz="1800" dirty="0"/>
              <a:t> </a:t>
            </a:r>
            <a:r>
              <a:rPr lang="de-DE" sz="1800" dirty="0" err="1"/>
              <a:t>Sindacato</a:t>
            </a:r>
            <a:r>
              <a:rPr lang="de-DE" sz="1800" dirty="0"/>
              <a:t> </a:t>
            </a:r>
            <a:r>
              <a:rPr lang="de-DE" sz="1800" dirty="0" err="1"/>
              <a:t>dei</a:t>
            </a:r>
            <a:r>
              <a:rPr lang="de-DE" sz="1800" dirty="0"/>
              <a:t> </a:t>
            </a:r>
            <a:r>
              <a:rPr lang="de-DE" sz="1800" dirty="0" err="1"/>
              <a:t>dipendenti</a:t>
            </a:r>
            <a:r>
              <a:rPr lang="de-DE" sz="1800" dirty="0"/>
              <a:t> </a:t>
            </a:r>
            <a:r>
              <a:rPr lang="de-DE" sz="1800" dirty="0" err="1"/>
              <a:t>provinciali</a:t>
            </a:r>
            <a:r>
              <a:rPr lang="de-DE" sz="1800" dirty="0"/>
              <a:t> 7/6/2018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7E7EAF-C8F8-4E71-B8CE-7344129B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322" y="458252"/>
            <a:ext cx="3244537" cy="664111"/>
          </a:xfrm>
          <a:prstGeom prst="rect">
            <a:avLst/>
          </a:prstGeom>
        </p:spPr>
      </p:pic>
      <p:sp>
        <p:nvSpPr>
          <p:cNvPr id="5" name="Untertitel 2">
            <a:extLst>
              <a:ext uri="{FF2B5EF4-FFF2-40B4-BE49-F238E27FC236}">
                <a16:creationId xmlns:a16="http://schemas.microsoft.com/office/drawing/2014/main" id="{0296E419-DE3C-40D4-9529-1FD074655D61}"/>
              </a:ext>
            </a:extLst>
          </p:cNvPr>
          <p:cNvSpPr txBox="1">
            <a:spLocks/>
          </p:cNvSpPr>
          <p:nvPr/>
        </p:nvSpPr>
        <p:spPr>
          <a:xfrm>
            <a:off x="1176528" y="1854200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/>
              <a:t>Gründung von </a:t>
            </a:r>
            <a:r>
              <a:rPr lang="de-DE" b="1" u="sng" dirty="0" err="1"/>
              <a:t>SaniPro</a:t>
            </a:r>
            <a:r>
              <a:rPr lang="de-DE" b="1" u="sng" dirty="0"/>
              <a:t> (3):</a:t>
            </a:r>
          </a:p>
          <a:p>
            <a:r>
              <a:rPr lang="de-DE" dirty="0"/>
              <a:t>Die paritätisch besetzen Fondsgremien sind:</a:t>
            </a:r>
          </a:p>
          <a:p>
            <a:pPr marL="342900" indent="-342900">
              <a:buFontTx/>
              <a:buChar char="-"/>
            </a:pPr>
            <a:r>
              <a:rPr lang="de-DE" dirty="0"/>
              <a:t>Der Verwaltungsrat besteht aus insgesamt 12 Mitgliedern </a:t>
            </a:r>
          </a:p>
          <a:p>
            <a:pPr marL="342900" indent="-342900">
              <a:buFontTx/>
              <a:buChar char="-"/>
            </a:pPr>
            <a:r>
              <a:rPr lang="de-DE" dirty="0"/>
              <a:t>Die Delegiertenversammlung aus 24 Mitgliedern</a:t>
            </a:r>
          </a:p>
          <a:p>
            <a:endParaRPr lang="de-DE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A2FE992-77ED-46D5-8F1C-E826CF3FF935}"/>
              </a:ext>
            </a:extLst>
          </p:cNvPr>
          <p:cNvSpPr txBox="1">
            <a:spLocks/>
          </p:cNvSpPr>
          <p:nvPr/>
        </p:nvSpPr>
        <p:spPr>
          <a:xfrm>
            <a:off x="6348123" y="1786474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 err="1"/>
              <a:t>Costituzione</a:t>
            </a:r>
            <a:r>
              <a:rPr lang="de-DE" b="1" u="sng" dirty="0"/>
              <a:t> di </a:t>
            </a:r>
            <a:r>
              <a:rPr lang="de-DE" b="1" u="sng" dirty="0" err="1"/>
              <a:t>SaniPro</a:t>
            </a:r>
            <a:r>
              <a:rPr lang="de-DE" b="1" u="sng" dirty="0"/>
              <a:t> (3):</a:t>
            </a:r>
          </a:p>
          <a:p>
            <a:r>
              <a:rPr lang="de-DE" dirty="0" err="1"/>
              <a:t>Gli</a:t>
            </a:r>
            <a:r>
              <a:rPr lang="de-DE" dirty="0"/>
              <a:t> </a:t>
            </a:r>
            <a:r>
              <a:rPr lang="de-DE" dirty="0" err="1"/>
              <a:t>organi</a:t>
            </a:r>
            <a:r>
              <a:rPr lang="de-DE" dirty="0"/>
              <a:t> </a:t>
            </a:r>
            <a:r>
              <a:rPr lang="de-DE" dirty="0" err="1"/>
              <a:t>sono</a:t>
            </a:r>
            <a:r>
              <a:rPr lang="de-DE" dirty="0"/>
              <a:t> </a:t>
            </a:r>
            <a:r>
              <a:rPr lang="de-DE" dirty="0" err="1"/>
              <a:t>composti</a:t>
            </a:r>
            <a:r>
              <a:rPr lang="de-DE" dirty="0"/>
              <a:t> </a:t>
            </a:r>
            <a:r>
              <a:rPr lang="de-DE" dirty="0" err="1"/>
              <a:t>pariteticamente</a:t>
            </a:r>
            <a:r>
              <a:rPr lang="de-DE" dirty="0"/>
              <a:t> e </a:t>
            </a:r>
            <a:r>
              <a:rPr lang="de-DE" dirty="0" err="1"/>
              <a:t>sono</a:t>
            </a:r>
            <a:r>
              <a:rPr lang="de-DE" dirty="0"/>
              <a:t>:</a:t>
            </a:r>
          </a:p>
          <a:p>
            <a:pPr marL="342900" indent="-342900">
              <a:buFontTx/>
              <a:buChar char="-"/>
            </a:pPr>
            <a:r>
              <a:rPr lang="de-DE" dirty="0"/>
              <a:t>Il </a:t>
            </a:r>
            <a:r>
              <a:rPr lang="de-DE" dirty="0" err="1"/>
              <a:t>consiglio</a:t>
            </a:r>
            <a:r>
              <a:rPr lang="de-DE" dirty="0"/>
              <a:t> di </a:t>
            </a:r>
            <a:r>
              <a:rPr lang="de-DE" dirty="0" err="1"/>
              <a:t>amministrazione</a:t>
            </a:r>
            <a:r>
              <a:rPr lang="de-DE" dirty="0"/>
              <a:t> </a:t>
            </a:r>
            <a:r>
              <a:rPr lang="de-DE" dirty="0" err="1"/>
              <a:t>composta</a:t>
            </a:r>
            <a:r>
              <a:rPr lang="de-DE" dirty="0"/>
              <a:t> da 12 </a:t>
            </a:r>
            <a:r>
              <a:rPr lang="de-DE" dirty="0" err="1"/>
              <a:t>componenti</a:t>
            </a: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err="1"/>
              <a:t>L‘assemblea</a:t>
            </a:r>
            <a:r>
              <a:rPr lang="de-DE" dirty="0"/>
              <a:t> </a:t>
            </a:r>
            <a:r>
              <a:rPr lang="de-DE" dirty="0" err="1"/>
              <a:t>dei</a:t>
            </a:r>
            <a:r>
              <a:rPr lang="de-DE" dirty="0"/>
              <a:t> </a:t>
            </a:r>
            <a:r>
              <a:rPr lang="de-DE" dirty="0" err="1"/>
              <a:t>delegati</a:t>
            </a:r>
            <a:r>
              <a:rPr lang="de-DE" dirty="0"/>
              <a:t> </a:t>
            </a:r>
            <a:r>
              <a:rPr lang="de-DE" dirty="0" err="1"/>
              <a:t>composta</a:t>
            </a:r>
            <a:r>
              <a:rPr lang="de-DE" dirty="0"/>
              <a:t> da 24 </a:t>
            </a:r>
            <a:r>
              <a:rPr lang="de-DE" dirty="0" err="1"/>
              <a:t>componenti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61DE2B-3859-41A9-94F2-C0E03CFBA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F9BE670-5539-46FC-A430-5BFA71DD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</p:spTree>
    <p:extLst>
      <p:ext uri="{BB962C8B-B14F-4D97-AF65-F5344CB8AC3E}">
        <p14:creationId xmlns:p14="http://schemas.microsoft.com/office/powerpoint/2010/main" val="1887912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ECA58-2D0C-4A6B-96D3-D2089168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2200" dirty="0"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D6F80D-72EC-49C7-805E-8E143847D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5534" y="353569"/>
            <a:ext cx="6484818" cy="768794"/>
          </a:xfrm>
        </p:spPr>
        <p:txBody>
          <a:bodyPr/>
          <a:lstStyle/>
          <a:p>
            <a:r>
              <a:rPr lang="de-DE" sz="1800" dirty="0"/>
              <a:t>Vollversammlung Gewerkschaft der Landesbedienteten 7.6.2018</a:t>
            </a:r>
          </a:p>
          <a:p>
            <a:r>
              <a:rPr lang="de-DE" sz="1800" dirty="0" err="1"/>
              <a:t>Assemblea</a:t>
            </a:r>
            <a:r>
              <a:rPr lang="de-DE" sz="1800" dirty="0"/>
              <a:t> </a:t>
            </a:r>
            <a:r>
              <a:rPr lang="de-DE" sz="1800" dirty="0" err="1"/>
              <a:t>generale</a:t>
            </a:r>
            <a:r>
              <a:rPr lang="de-DE" sz="1800" dirty="0"/>
              <a:t> </a:t>
            </a:r>
            <a:r>
              <a:rPr lang="de-DE" sz="1800" dirty="0" err="1"/>
              <a:t>Sindacato</a:t>
            </a:r>
            <a:r>
              <a:rPr lang="de-DE" sz="1800" dirty="0"/>
              <a:t> </a:t>
            </a:r>
            <a:r>
              <a:rPr lang="de-DE" sz="1800" dirty="0" err="1"/>
              <a:t>dei</a:t>
            </a:r>
            <a:r>
              <a:rPr lang="de-DE" sz="1800" dirty="0"/>
              <a:t> </a:t>
            </a:r>
            <a:r>
              <a:rPr lang="de-DE" sz="1800" dirty="0" err="1"/>
              <a:t>dipendenti</a:t>
            </a:r>
            <a:r>
              <a:rPr lang="de-DE" sz="1800" dirty="0"/>
              <a:t> </a:t>
            </a:r>
            <a:r>
              <a:rPr lang="de-DE" sz="1800" dirty="0" err="1"/>
              <a:t>provinciali</a:t>
            </a:r>
            <a:r>
              <a:rPr lang="de-DE" sz="1800" dirty="0"/>
              <a:t> 7/6/2018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7E7EAF-C8F8-4E71-B8CE-7344129B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322" y="458252"/>
            <a:ext cx="3244537" cy="664111"/>
          </a:xfrm>
          <a:prstGeom prst="rect">
            <a:avLst/>
          </a:prstGeom>
        </p:spPr>
      </p:pic>
      <p:sp>
        <p:nvSpPr>
          <p:cNvPr id="5" name="Untertitel 2">
            <a:extLst>
              <a:ext uri="{FF2B5EF4-FFF2-40B4-BE49-F238E27FC236}">
                <a16:creationId xmlns:a16="http://schemas.microsoft.com/office/drawing/2014/main" id="{0296E419-DE3C-40D4-9529-1FD074655D61}"/>
              </a:ext>
            </a:extLst>
          </p:cNvPr>
          <p:cNvSpPr txBox="1">
            <a:spLocks/>
          </p:cNvSpPr>
          <p:nvPr/>
        </p:nvSpPr>
        <p:spPr>
          <a:xfrm>
            <a:off x="1176528" y="1854200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/>
              <a:t>Beitritt zu </a:t>
            </a:r>
            <a:r>
              <a:rPr lang="de-DE" b="1" u="sng" dirty="0" err="1"/>
              <a:t>SaniPro</a:t>
            </a:r>
            <a:r>
              <a:rPr lang="de-DE" b="1" u="sng" dirty="0"/>
              <a:t>:</a:t>
            </a:r>
          </a:p>
          <a:p>
            <a:r>
              <a:rPr lang="de-DE" dirty="0"/>
              <a:t>Der Beitritt zu </a:t>
            </a:r>
            <a:r>
              <a:rPr lang="de-DE" dirty="0" err="1"/>
              <a:t>SaniPro</a:t>
            </a:r>
            <a:r>
              <a:rPr lang="de-DE" dirty="0"/>
              <a:t> ist durch die bereichsübergreifenden Kollektivverträge vom </a:t>
            </a:r>
          </a:p>
          <a:p>
            <a:pPr marL="342900" indent="-342900">
              <a:buFontTx/>
              <a:buChar char="-"/>
            </a:pPr>
            <a:r>
              <a:rPr lang="de-DE" dirty="0"/>
              <a:t>28.10.2016</a:t>
            </a:r>
          </a:p>
          <a:p>
            <a:pPr marL="342900" indent="-342900">
              <a:buFontTx/>
              <a:buChar char="-"/>
            </a:pPr>
            <a:r>
              <a:rPr lang="de-DE" dirty="0"/>
              <a:t> 12.10.2017</a:t>
            </a:r>
          </a:p>
          <a:p>
            <a:r>
              <a:rPr lang="de-DE" dirty="0"/>
              <a:t>Und vom Landeskollektivvertrags zum ergänzenden Gesundheitsfonds für das Lehrpersonal und die Erzieher/innen der Grund-, Mittel- und Oberschulen Südtirols vom 5. Februar 2018</a:t>
            </a:r>
          </a:p>
          <a:p>
            <a:endParaRPr lang="de-DE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A2FE992-77ED-46D5-8F1C-E826CF3FF935}"/>
              </a:ext>
            </a:extLst>
          </p:cNvPr>
          <p:cNvSpPr txBox="1">
            <a:spLocks/>
          </p:cNvSpPr>
          <p:nvPr/>
        </p:nvSpPr>
        <p:spPr>
          <a:xfrm>
            <a:off x="6240780" y="1891157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 err="1"/>
              <a:t>Adesione</a:t>
            </a:r>
            <a:r>
              <a:rPr lang="de-DE" b="1" u="sng" dirty="0"/>
              <a:t> a </a:t>
            </a:r>
            <a:r>
              <a:rPr lang="de-DE" b="1" u="sng" dirty="0" err="1"/>
              <a:t>SaniPro</a:t>
            </a:r>
            <a:r>
              <a:rPr lang="de-DE" b="1" u="sng" dirty="0"/>
              <a:t>:</a:t>
            </a:r>
          </a:p>
          <a:p>
            <a:r>
              <a:rPr lang="de-DE" sz="2600" dirty="0" err="1"/>
              <a:t>L‘adesione</a:t>
            </a:r>
            <a:r>
              <a:rPr lang="de-DE" sz="2600" dirty="0"/>
              <a:t> a </a:t>
            </a:r>
            <a:r>
              <a:rPr lang="de-DE" sz="2600" dirty="0" err="1"/>
              <a:t>SaniPro</a:t>
            </a:r>
            <a:r>
              <a:rPr lang="de-DE" sz="2600" dirty="0"/>
              <a:t> è </a:t>
            </a:r>
            <a:r>
              <a:rPr lang="de-DE" sz="2600" dirty="0" err="1"/>
              <a:t>regolata</a:t>
            </a:r>
            <a:r>
              <a:rPr lang="de-DE" sz="2600" dirty="0"/>
              <a:t> da i </a:t>
            </a:r>
            <a:r>
              <a:rPr lang="de-DE" sz="2600" dirty="0" err="1"/>
              <a:t>seguenti</a:t>
            </a:r>
            <a:r>
              <a:rPr lang="de-DE" sz="2600" dirty="0"/>
              <a:t> due </a:t>
            </a:r>
            <a:r>
              <a:rPr lang="de-DE" sz="2600" dirty="0" err="1"/>
              <a:t>contratti</a:t>
            </a:r>
            <a:r>
              <a:rPr lang="de-DE" sz="2600" dirty="0"/>
              <a:t> </a:t>
            </a:r>
            <a:r>
              <a:rPr lang="de-DE" sz="2600" dirty="0" err="1"/>
              <a:t>intercompartimentali</a:t>
            </a:r>
            <a:r>
              <a:rPr lang="de-DE" sz="2600" dirty="0"/>
              <a:t>:</a:t>
            </a:r>
          </a:p>
          <a:p>
            <a:pPr marL="342900" indent="-342900">
              <a:buFontTx/>
              <a:buChar char="-"/>
            </a:pPr>
            <a:r>
              <a:rPr lang="de-DE" dirty="0"/>
              <a:t>28/10/2016</a:t>
            </a:r>
          </a:p>
          <a:p>
            <a:pPr marL="342900" indent="-342900">
              <a:buFontTx/>
              <a:buChar char="-"/>
            </a:pPr>
            <a:r>
              <a:rPr lang="de-DE" dirty="0"/>
              <a:t>12/10/2017</a:t>
            </a:r>
          </a:p>
          <a:p>
            <a:endParaRPr lang="de-DE" dirty="0"/>
          </a:p>
          <a:p>
            <a:r>
              <a:rPr lang="de-DE" sz="2600" dirty="0"/>
              <a:t>e </a:t>
            </a:r>
            <a:r>
              <a:rPr lang="de-DE" sz="2600" dirty="0" err="1"/>
              <a:t>dal</a:t>
            </a:r>
            <a:r>
              <a:rPr lang="de-DE" sz="2600" dirty="0"/>
              <a:t> </a:t>
            </a:r>
            <a:r>
              <a:rPr lang="it-IT" sz="2600" dirty="0"/>
              <a:t>contratto collettivo provinciale per il fondo sanitario integrativo per il personale docente ed educativo delle scuole elementari e secondarie di primo e secondo grado dell’Alto Adige del 5 febbraio 2018</a:t>
            </a:r>
            <a:endParaRPr lang="de-DE" sz="2600" dirty="0"/>
          </a:p>
          <a:p>
            <a:endParaRPr lang="de-DE" dirty="0"/>
          </a:p>
          <a:p>
            <a:pPr marL="342900" indent="-342900"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C6C9C7-4532-487D-A58D-5AABFA70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6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DB5D669-E79F-4B5E-AF1A-450FCFA81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</p:spTree>
    <p:extLst>
      <p:ext uri="{BB962C8B-B14F-4D97-AF65-F5344CB8AC3E}">
        <p14:creationId xmlns:p14="http://schemas.microsoft.com/office/powerpoint/2010/main" val="403154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ECA58-2D0C-4A6B-96D3-D2089168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D6F80D-72EC-49C7-805E-8E143847D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5534" y="353569"/>
            <a:ext cx="6484818" cy="768794"/>
          </a:xfrm>
        </p:spPr>
        <p:txBody>
          <a:bodyPr/>
          <a:lstStyle/>
          <a:p>
            <a:r>
              <a:rPr lang="de-DE" sz="1800" dirty="0"/>
              <a:t>Vollversammlung Gewerkschaft der Landesbedienteten 7.6.2018</a:t>
            </a:r>
          </a:p>
          <a:p>
            <a:r>
              <a:rPr lang="de-DE" sz="1800" dirty="0" err="1"/>
              <a:t>Assemblea</a:t>
            </a:r>
            <a:r>
              <a:rPr lang="de-DE" sz="1800" dirty="0"/>
              <a:t> </a:t>
            </a:r>
            <a:r>
              <a:rPr lang="de-DE" sz="1800" dirty="0" err="1"/>
              <a:t>generale</a:t>
            </a:r>
            <a:r>
              <a:rPr lang="de-DE" sz="1800" dirty="0"/>
              <a:t> </a:t>
            </a:r>
            <a:r>
              <a:rPr lang="de-DE" sz="1800" dirty="0" err="1"/>
              <a:t>Sindacato</a:t>
            </a:r>
            <a:r>
              <a:rPr lang="de-DE" sz="1800" dirty="0"/>
              <a:t> </a:t>
            </a:r>
            <a:r>
              <a:rPr lang="de-DE" sz="1800" dirty="0" err="1"/>
              <a:t>dei</a:t>
            </a:r>
            <a:r>
              <a:rPr lang="de-DE" sz="1800" dirty="0"/>
              <a:t> </a:t>
            </a:r>
            <a:r>
              <a:rPr lang="de-DE" sz="1800" dirty="0" err="1"/>
              <a:t>dipendenti</a:t>
            </a:r>
            <a:r>
              <a:rPr lang="de-DE" sz="1800" dirty="0"/>
              <a:t> </a:t>
            </a:r>
            <a:r>
              <a:rPr lang="de-DE" sz="1800" dirty="0" err="1"/>
              <a:t>provinciali</a:t>
            </a:r>
            <a:r>
              <a:rPr lang="de-DE" sz="1800" dirty="0"/>
              <a:t> 7/6/2018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7E7EAF-C8F8-4E71-B8CE-7344129B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322" y="458252"/>
            <a:ext cx="3244537" cy="664111"/>
          </a:xfrm>
          <a:prstGeom prst="rect">
            <a:avLst/>
          </a:prstGeom>
        </p:spPr>
      </p:pic>
      <p:sp>
        <p:nvSpPr>
          <p:cNvPr id="5" name="Untertitel 2">
            <a:extLst>
              <a:ext uri="{FF2B5EF4-FFF2-40B4-BE49-F238E27FC236}">
                <a16:creationId xmlns:a16="http://schemas.microsoft.com/office/drawing/2014/main" id="{0296E419-DE3C-40D4-9529-1FD074655D61}"/>
              </a:ext>
            </a:extLst>
          </p:cNvPr>
          <p:cNvSpPr txBox="1">
            <a:spLocks/>
          </p:cNvSpPr>
          <p:nvPr/>
        </p:nvSpPr>
        <p:spPr>
          <a:xfrm>
            <a:off x="1176528" y="1854200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/>
              <a:t>Beitritt zu </a:t>
            </a:r>
            <a:r>
              <a:rPr lang="de-DE" b="1" u="sng" dirty="0" err="1"/>
              <a:t>SaniPro</a:t>
            </a:r>
            <a:r>
              <a:rPr lang="de-DE" b="1" u="sng" dirty="0"/>
              <a:t> (2):</a:t>
            </a:r>
          </a:p>
          <a:p>
            <a:r>
              <a:rPr lang="de-DE" dirty="0"/>
              <a:t>Die monatliche Beitragszahlung von € 9,47 geht vollständig zu Lasten des Arbeitgebers.</a:t>
            </a:r>
          </a:p>
          <a:p>
            <a:r>
              <a:rPr lang="de-DE" dirty="0"/>
              <a:t>Die Einschreibung in </a:t>
            </a:r>
            <a:r>
              <a:rPr lang="de-DE" dirty="0" err="1"/>
              <a:t>SaniPro</a:t>
            </a:r>
            <a:r>
              <a:rPr lang="de-DE" dirty="0"/>
              <a:t> erfolgt von Amtswegen und muss nicht beantragt werden.</a:t>
            </a:r>
          </a:p>
          <a:p>
            <a:r>
              <a:rPr lang="de-DE" dirty="0"/>
              <a:t>In der Anfangsphase ist die Einschreibung für die Familienmitglieder nicht vorgesehen.</a:t>
            </a:r>
          </a:p>
          <a:p>
            <a:endParaRPr lang="de-DE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6A2FE992-77ED-46D5-8F1C-E826CF3FF935}"/>
              </a:ext>
            </a:extLst>
          </p:cNvPr>
          <p:cNvSpPr txBox="1">
            <a:spLocks/>
          </p:cNvSpPr>
          <p:nvPr/>
        </p:nvSpPr>
        <p:spPr>
          <a:xfrm>
            <a:off x="6614160" y="1833880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 err="1"/>
              <a:t>Adesione</a:t>
            </a:r>
            <a:r>
              <a:rPr lang="de-DE" b="1" u="sng" dirty="0"/>
              <a:t> a </a:t>
            </a:r>
            <a:r>
              <a:rPr lang="de-DE" b="1" u="sng" dirty="0" err="1"/>
              <a:t>SaniPro</a:t>
            </a:r>
            <a:r>
              <a:rPr lang="de-DE" b="1" u="sng" dirty="0"/>
              <a:t> (2):</a:t>
            </a:r>
          </a:p>
          <a:p>
            <a:r>
              <a:rPr lang="de-DE" dirty="0"/>
              <a:t>La </a:t>
            </a:r>
            <a:r>
              <a:rPr lang="de-DE" dirty="0" err="1"/>
              <a:t>contribuzione</a:t>
            </a:r>
            <a:r>
              <a:rPr lang="de-DE" dirty="0"/>
              <a:t> </a:t>
            </a:r>
            <a:r>
              <a:rPr lang="de-DE" dirty="0" err="1"/>
              <a:t>mensile</a:t>
            </a:r>
            <a:r>
              <a:rPr lang="de-DE" dirty="0"/>
              <a:t> per </a:t>
            </a:r>
            <a:r>
              <a:rPr lang="de-DE" dirty="0" err="1"/>
              <a:t>un</a:t>
            </a:r>
            <a:r>
              <a:rPr lang="de-DE" dirty="0"/>
              <a:t> </a:t>
            </a:r>
            <a:r>
              <a:rPr lang="de-DE" dirty="0" err="1"/>
              <a:t>importo</a:t>
            </a:r>
            <a:r>
              <a:rPr lang="de-DE" dirty="0"/>
              <a:t> di € 9,47 è </a:t>
            </a:r>
            <a:r>
              <a:rPr lang="de-DE" dirty="0" err="1"/>
              <a:t>completamente</a:t>
            </a:r>
            <a:r>
              <a:rPr lang="de-DE" dirty="0"/>
              <a:t> a </a:t>
            </a:r>
            <a:r>
              <a:rPr lang="de-DE" dirty="0" err="1"/>
              <a:t>carico</a:t>
            </a:r>
            <a:r>
              <a:rPr lang="de-DE" dirty="0"/>
              <a:t> del </a:t>
            </a:r>
            <a:r>
              <a:rPr lang="de-DE" dirty="0" err="1"/>
              <a:t>datore</a:t>
            </a:r>
            <a:r>
              <a:rPr lang="de-DE" dirty="0"/>
              <a:t> di </a:t>
            </a:r>
            <a:r>
              <a:rPr lang="de-DE" dirty="0" err="1"/>
              <a:t>lavoro</a:t>
            </a:r>
            <a:r>
              <a:rPr lang="de-DE" dirty="0"/>
              <a:t>.</a:t>
            </a:r>
          </a:p>
          <a:p>
            <a:r>
              <a:rPr lang="de-DE" dirty="0" err="1"/>
              <a:t>L‘iscrizione</a:t>
            </a:r>
            <a:r>
              <a:rPr lang="de-DE" dirty="0"/>
              <a:t> al </a:t>
            </a:r>
            <a:r>
              <a:rPr lang="de-DE" dirty="0" err="1"/>
              <a:t>fondo</a:t>
            </a:r>
            <a:r>
              <a:rPr lang="de-DE" dirty="0"/>
              <a:t> </a:t>
            </a:r>
            <a:r>
              <a:rPr lang="de-DE" dirty="0" err="1"/>
              <a:t>avviene</a:t>
            </a:r>
            <a:r>
              <a:rPr lang="de-DE" dirty="0"/>
              <a:t> </a:t>
            </a:r>
            <a:r>
              <a:rPr lang="de-DE" dirty="0" err="1"/>
              <a:t>d‘ufficio</a:t>
            </a:r>
            <a:r>
              <a:rPr lang="de-DE" dirty="0"/>
              <a:t> e non </a:t>
            </a:r>
            <a:r>
              <a:rPr lang="de-DE" dirty="0" err="1"/>
              <a:t>deve</a:t>
            </a:r>
            <a:r>
              <a:rPr lang="de-DE" dirty="0"/>
              <a:t> </a:t>
            </a:r>
            <a:r>
              <a:rPr lang="de-DE" dirty="0" err="1"/>
              <a:t>essere</a:t>
            </a:r>
            <a:r>
              <a:rPr lang="de-DE" dirty="0"/>
              <a:t> </a:t>
            </a:r>
            <a:r>
              <a:rPr lang="de-DE" dirty="0" err="1"/>
              <a:t>richiesta</a:t>
            </a:r>
            <a:r>
              <a:rPr lang="de-DE" dirty="0"/>
              <a:t>.</a:t>
            </a:r>
          </a:p>
          <a:p>
            <a:r>
              <a:rPr lang="de-DE" dirty="0"/>
              <a:t>Nella fase </a:t>
            </a:r>
            <a:r>
              <a:rPr lang="de-DE" dirty="0" err="1"/>
              <a:t>iniziale</a:t>
            </a:r>
            <a:r>
              <a:rPr lang="de-DE" dirty="0"/>
              <a:t> non è </a:t>
            </a:r>
            <a:r>
              <a:rPr lang="de-DE" dirty="0" err="1"/>
              <a:t>prevista</a:t>
            </a:r>
            <a:r>
              <a:rPr lang="de-DE" dirty="0"/>
              <a:t> </a:t>
            </a:r>
            <a:r>
              <a:rPr lang="de-DE" dirty="0" err="1"/>
              <a:t>l‘iscrizione</a:t>
            </a:r>
            <a:r>
              <a:rPr lang="de-DE" dirty="0"/>
              <a:t> </a:t>
            </a:r>
            <a:r>
              <a:rPr lang="de-DE" dirty="0" err="1"/>
              <a:t>dei</a:t>
            </a:r>
            <a:r>
              <a:rPr lang="de-DE" dirty="0"/>
              <a:t> </a:t>
            </a:r>
            <a:r>
              <a:rPr lang="de-DE" dirty="0" err="1"/>
              <a:t>familiari</a:t>
            </a:r>
            <a:r>
              <a:rPr lang="de-DE" dirty="0"/>
              <a:t>.</a:t>
            </a:r>
          </a:p>
          <a:p>
            <a:endParaRPr lang="de-DE" dirty="0"/>
          </a:p>
          <a:p>
            <a:pPr marL="342900" indent="-342900"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C6C9C7-4532-487D-A58D-5AABFA70A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7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5225618-DC42-4846-99BA-02F19852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</p:spTree>
    <p:extLst>
      <p:ext uri="{BB962C8B-B14F-4D97-AF65-F5344CB8AC3E}">
        <p14:creationId xmlns:p14="http://schemas.microsoft.com/office/powerpoint/2010/main" val="2657858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ECA58-2D0C-4A6B-96D3-D2089168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D6F80D-72EC-49C7-805E-8E143847D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6528" y="1854200"/>
            <a:ext cx="4739640" cy="3769359"/>
          </a:xfrm>
        </p:spPr>
        <p:txBody>
          <a:bodyPr>
            <a:normAutofit/>
          </a:bodyPr>
          <a:lstStyle/>
          <a:p>
            <a:r>
              <a:rPr lang="de-DE" b="1" u="sng" dirty="0"/>
              <a:t>Voraussichtliche Leistungsbereiche:</a:t>
            </a:r>
          </a:p>
          <a:p>
            <a:endParaRPr lang="de-DE" b="1" u="sng" dirty="0"/>
          </a:p>
          <a:p>
            <a:pPr marL="342900" indent="-342900">
              <a:buFontTx/>
              <a:buChar char="-"/>
            </a:pPr>
            <a:r>
              <a:rPr lang="de-DE" dirty="0"/>
              <a:t>Gynäkologie</a:t>
            </a:r>
          </a:p>
          <a:p>
            <a:pPr marL="342900" indent="-342900">
              <a:buFontTx/>
              <a:buChar char="-"/>
            </a:pPr>
            <a:r>
              <a:rPr lang="de-DE" dirty="0"/>
              <a:t>Urologie</a:t>
            </a:r>
          </a:p>
          <a:p>
            <a:pPr marL="342900" indent="-342900">
              <a:buFontTx/>
              <a:buChar char="-"/>
            </a:pPr>
            <a:r>
              <a:rPr lang="de-DE" dirty="0"/>
              <a:t>Augenheilkunde</a:t>
            </a:r>
          </a:p>
          <a:p>
            <a:pPr marL="342900" indent="-342900">
              <a:buFontTx/>
              <a:buChar char="-"/>
            </a:pPr>
            <a:r>
              <a:rPr lang="de-DE" dirty="0"/>
              <a:t>Physiotherapie </a:t>
            </a:r>
          </a:p>
          <a:p>
            <a:pPr marL="342900" indent="-342900">
              <a:buFontTx/>
              <a:buChar char="-"/>
            </a:pPr>
            <a:r>
              <a:rPr lang="de-DE" dirty="0"/>
              <a:t>zahnärztlicher Bereich</a:t>
            </a:r>
          </a:p>
          <a:p>
            <a:pPr marL="342900" indent="-342900"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7E7EAF-C8F8-4E71-B8CE-7344129B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322" y="458252"/>
            <a:ext cx="3244537" cy="664111"/>
          </a:xfrm>
          <a:prstGeom prst="rect">
            <a:avLst/>
          </a:prstGeom>
        </p:spPr>
      </p:pic>
      <p:sp>
        <p:nvSpPr>
          <p:cNvPr id="5" name="Untertitel 2">
            <a:extLst>
              <a:ext uri="{FF2B5EF4-FFF2-40B4-BE49-F238E27FC236}">
                <a16:creationId xmlns:a16="http://schemas.microsoft.com/office/drawing/2014/main" id="{C23BD117-FFE0-4547-BDE2-13D24F18A4CB}"/>
              </a:ext>
            </a:extLst>
          </p:cNvPr>
          <p:cNvSpPr txBox="1">
            <a:spLocks/>
          </p:cNvSpPr>
          <p:nvPr/>
        </p:nvSpPr>
        <p:spPr>
          <a:xfrm>
            <a:off x="5928360" y="1854200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 err="1"/>
              <a:t>Probabili</a:t>
            </a:r>
            <a:r>
              <a:rPr lang="de-DE" b="1" u="sng" dirty="0"/>
              <a:t> </a:t>
            </a:r>
            <a:r>
              <a:rPr lang="de-DE" b="1" u="sng" dirty="0" err="1"/>
              <a:t>aree</a:t>
            </a:r>
            <a:r>
              <a:rPr lang="de-DE" b="1" u="sng" dirty="0"/>
              <a:t> delle </a:t>
            </a:r>
            <a:r>
              <a:rPr lang="de-DE" b="1" u="sng" dirty="0" err="1"/>
              <a:t>prestazioni</a:t>
            </a:r>
            <a:r>
              <a:rPr lang="de-DE" b="1" u="sng" dirty="0"/>
              <a:t>:</a:t>
            </a:r>
          </a:p>
          <a:p>
            <a:endParaRPr lang="de-DE" b="1" u="sng" dirty="0"/>
          </a:p>
          <a:p>
            <a:pPr marL="342900" indent="-342900">
              <a:buFontTx/>
              <a:buChar char="-"/>
            </a:pPr>
            <a:r>
              <a:rPr lang="de-DE" dirty="0" err="1"/>
              <a:t>Ginecologia</a:t>
            </a: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err="1"/>
              <a:t>Urologia</a:t>
            </a: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err="1"/>
              <a:t>Oculistica</a:t>
            </a:r>
            <a:endParaRPr lang="de-DE" dirty="0"/>
          </a:p>
          <a:p>
            <a:pPr marL="342900" indent="-342900">
              <a:buFontTx/>
              <a:buChar char="-"/>
            </a:pPr>
            <a:r>
              <a:rPr lang="de-DE" dirty="0" err="1"/>
              <a:t>Fisioterapia</a:t>
            </a:r>
            <a:r>
              <a:rPr lang="de-DE" dirty="0"/>
              <a:t> </a:t>
            </a:r>
          </a:p>
          <a:p>
            <a:pPr marL="342900" indent="-342900">
              <a:buFontTx/>
              <a:buChar char="-"/>
            </a:pPr>
            <a:r>
              <a:rPr lang="de-DE" dirty="0" err="1"/>
              <a:t>Odontoiatria</a:t>
            </a:r>
            <a:endParaRPr lang="de-DE" dirty="0"/>
          </a:p>
          <a:p>
            <a:pPr marL="342900" indent="-342900"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A26D113F-D79E-42BF-956D-F2210CE1DEA3}"/>
              </a:ext>
            </a:extLst>
          </p:cNvPr>
          <p:cNvSpPr txBox="1">
            <a:spLocks/>
          </p:cNvSpPr>
          <p:nvPr/>
        </p:nvSpPr>
        <p:spPr>
          <a:xfrm>
            <a:off x="5475534" y="353569"/>
            <a:ext cx="6484818" cy="768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/>
              <a:t>Vollversammlung Gewerkschaft der Landesbedienteten 7.6.2018</a:t>
            </a:r>
          </a:p>
          <a:p>
            <a:r>
              <a:rPr lang="de-DE" sz="1800"/>
              <a:t>Assemblea generale Sindacato dei dipendenti provinciali 7/6/2018</a:t>
            </a:r>
          </a:p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8F51E5-1D06-4B1F-B67F-B1FC06C0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F601368-E4A2-4630-8263-C57D9BA6C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</p:spTree>
    <p:extLst>
      <p:ext uri="{BB962C8B-B14F-4D97-AF65-F5344CB8AC3E}">
        <p14:creationId xmlns:p14="http://schemas.microsoft.com/office/powerpoint/2010/main" val="2749453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3ECA58-2D0C-4A6B-96D3-D2089168D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FD6F80D-72EC-49C7-805E-8E143847D4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6528" y="1854200"/>
            <a:ext cx="4739640" cy="3769359"/>
          </a:xfrm>
        </p:spPr>
        <p:txBody>
          <a:bodyPr>
            <a:normAutofit fontScale="92500" lnSpcReduction="20000"/>
          </a:bodyPr>
          <a:lstStyle/>
          <a:p>
            <a:r>
              <a:rPr lang="de-DE" b="1" u="sng" dirty="0"/>
              <a:t>Wie funktioniert die Leistungsanfrage:</a:t>
            </a:r>
          </a:p>
          <a:p>
            <a:endParaRPr lang="de-DE" b="1" u="sng" dirty="0"/>
          </a:p>
          <a:p>
            <a:r>
              <a:rPr lang="de-DE" dirty="0"/>
              <a:t>Um die Leistungen kann voraussichtlich ab dem 1. August 2018 – für Leistungen ab dem 1. Jänner 2018 - angesucht werden.</a:t>
            </a:r>
          </a:p>
          <a:p>
            <a:endParaRPr lang="de-DE" dirty="0"/>
          </a:p>
          <a:p>
            <a:r>
              <a:rPr lang="de-DE" dirty="0"/>
              <a:t>Das Ansuchen erfolgt entweder online oder in Papierform.</a:t>
            </a:r>
          </a:p>
          <a:p>
            <a:r>
              <a:rPr lang="de-DE" dirty="0"/>
              <a:t>Der Rückerstattungsbetrag wird auf das Bankkonto des Eingeschriebenen überwiesen.</a:t>
            </a:r>
          </a:p>
          <a:p>
            <a:pPr marL="342900" indent="-342900">
              <a:buFontTx/>
              <a:buChar char="-"/>
            </a:pPr>
            <a:endParaRPr lang="de-DE" dirty="0"/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37E7EAF-C8F8-4E71-B8CE-7344129B0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322" y="458252"/>
            <a:ext cx="3244537" cy="664111"/>
          </a:xfrm>
          <a:prstGeom prst="rect">
            <a:avLst/>
          </a:prstGeom>
        </p:spPr>
      </p:pic>
      <p:sp>
        <p:nvSpPr>
          <p:cNvPr id="5" name="Untertitel 2">
            <a:extLst>
              <a:ext uri="{FF2B5EF4-FFF2-40B4-BE49-F238E27FC236}">
                <a16:creationId xmlns:a16="http://schemas.microsoft.com/office/drawing/2014/main" id="{C23BD117-FFE0-4547-BDE2-13D24F18A4CB}"/>
              </a:ext>
            </a:extLst>
          </p:cNvPr>
          <p:cNvSpPr txBox="1">
            <a:spLocks/>
          </p:cNvSpPr>
          <p:nvPr/>
        </p:nvSpPr>
        <p:spPr>
          <a:xfrm>
            <a:off x="5916168" y="1811874"/>
            <a:ext cx="4739640" cy="3769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u="sng" dirty="0"/>
              <a:t>Come </a:t>
            </a:r>
            <a:r>
              <a:rPr lang="de-DE" b="1" u="sng" dirty="0" err="1"/>
              <a:t>funziona</a:t>
            </a:r>
            <a:r>
              <a:rPr lang="de-DE" b="1" u="sng" dirty="0"/>
              <a:t> la </a:t>
            </a:r>
            <a:r>
              <a:rPr lang="de-DE" b="1" u="sng" dirty="0" err="1"/>
              <a:t>richiest</a:t>
            </a:r>
            <a:r>
              <a:rPr lang="de-DE" b="1" u="sng" dirty="0"/>
              <a:t> delle </a:t>
            </a:r>
            <a:r>
              <a:rPr lang="de-DE" b="1" u="sng" dirty="0" err="1"/>
              <a:t>prestazioni</a:t>
            </a:r>
            <a:r>
              <a:rPr lang="de-DE" b="1" u="sng" dirty="0"/>
              <a:t>:</a:t>
            </a:r>
          </a:p>
          <a:p>
            <a:r>
              <a:rPr lang="de-DE" sz="2200" dirty="0" err="1"/>
              <a:t>Sará</a:t>
            </a:r>
            <a:r>
              <a:rPr lang="de-DE" sz="2200" dirty="0"/>
              <a:t> </a:t>
            </a:r>
            <a:r>
              <a:rPr lang="de-DE" sz="2200" dirty="0" err="1"/>
              <a:t>probabilmente</a:t>
            </a:r>
            <a:r>
              <a:rPr lang="de-DE" sz="2200" dirty="0"/>
              <a:t> </a:t>
            </a:r>
            <a:r>
              <a:rPr lang="de-DE" sz="2200" dirty="0" err="1"/>
              <a:t>possibile</a:t>
            </a:r>
            <a:r>
              <a:rPr lang="de-DE" sz="2200" dirty="0"/>
              <a:t> </a:t>
            </a:r>
            <a:r>
              <a:rPr lang="de-DE" sz="2200" dirty="0" err="1"/>
              <a:t>richiedere</a:t>
            </a:r>
            <a:r>
              <a:rPr lang="de-DE" sz="2200" dirty="0"/>
              <a:t> le </a:t>
            </a:r>
            <a:r>
              <a:rPr lang="de-DE" sz="2200" dirty="0" err="1"/>
              <a:t>prestazioni</a:t>
            </a:r>
            <a:r>
              <a:rPr lang="de-DE" sz="2200" dirty="0"/>
              <a:t> a </a:t>
            </a:r>
            <a:r>
              <a:rPr lang="de-DE" sz="2200" dirty="0" err="1"/>
              <a:t>partire</a:t>
            </a:r>
            <a:r>
              <a:rPr lang="de-DE" sz="2200" dirty="0"/>
              <a:t> </a:t>
            </a:r>
            <a:r>
              <a:rPr lang="de-DE" sz="2200" dirty="0" err="1"/>
              <a:t>dal</a:t>
            </a:r>
            <a:r>
              <a:rPr lang="de-DE" sz="2200" dirty="0"/>
              <a:t> 1° </a:t>
            </a:r>
            <a:r>
              <a:rPr lang="de-DE" sz="2200" dirty="0" err="1"/>
              <a:t>agosto</a:t>
            </a:r>
            <a:r>
              <a:rPr lang="de-DE" sz="2200" dirty="0"/>
              <a:t> 2018 – per </a:t>
            </a:r>
            <a:r>
              <a:rPr lang="de-DE" sz="2200" dirty="0" err="1"/>
              <a:t>prestazioni</a:t>
            </a:r>
            <a:r>
              <a:rPr lang="de-DE" sz="2200" dirty="0"/>
              <a:t> a </a:t>
            </a:r>
            <a:r>
              <a:rPr lang="de-DE" sz="2200" dirty="0" err="1"/>
              <a:t>partire</a:t>
            </a:r>
            <a:r>
              <a:rPr lang="de-DE" sz="2200" dirty="0"/>
              <a:t> </a:t>
            </a:r>
            <a:r>
              <a:rPr lang="de-DE" sz="2200" dirty="0" err="1"/>
              <a:t>dal</a:t>
            </a:r>
            <a:r>
              <a:rPr lang="de-DE" sz="2200" dirty="0"/>
              <a:t> 1° </a:t>
            </a:r>
            <a:r>
              <a:rPr lang="de-DE" sz="2200" dirty="0" err="1"/>
              <a:t>gennaio</a:t>
            </a:r>
            <a:r>
              <a:rPr lang="de-DE" sz="2200" dirty="0"/>
              <a:t> 2018.</a:t>
            </a:r>
          </a:p>
          <a:p>
            <a:r>
              <a:rPr lang="de-DE" sz="2200" dirty="0"/>
              <a:t>Le </a:t>
            </a:r>
            <a:r>
              <a:rPr lang="de-DE" sz="2200" dirty="0" err="1"/>
              <a:t>prestazioni</a:t>
            </a:r>
            <a:r>
              <a:rPr lang="de-DE" sz="2200" dirty="0"/>
              <a:t> </a:t>
            </a:r>
            <a:r>
              <a:rPr lang="de-DE" sz="2200" dirty="0" err="1"/>
              <a:t>potranno</a:t>
            </a:r>
            <a:r>
              <a:rPr lang="de-DE" sz="2200" dirty="0"/>
              <a:t> </a:t>
            </a:r>
            <a:r>
              <a:rPr lang="de-DE" sz="2200" dirty="0" err="1"/>
              <a:t>essere</a:t>
            </a:r>
            <a:r>
              <a:rPr lang="de-DE" sz="2200" dirty="0"/>
              <a:t> </a:t>
            </a:r>
            <a:r>
              <a:rPr lang="de-DE" sz="2200" dirty="0" err="1"/>
              <a:t>presentate</a:t>
            </a:r>
            <a:r>
              <a:rPr lang="de-DE" sz="2200" dirty="0"/>
              <a:t> online o in forma </a:t>
            </a:r>
            <a:r>
              <a:rPr lang="de-DE" sz="2200" dirty="0" err="1"/>
              <a:t>cartacea</a:t>
            </a:r>
            <a:r>
              <a:rPr lang="de-DE" sz="2200" dirty="0"/>
              <a:t>.</a:t>
            </a:r>
          </a:p>
          <a:p>
            <a:r>
              <a:rPr lang="de-DE" sz="2200" dirty="0"/>
              <a:t>Il </a:t>
            </a:r>
            <a:r>
              <a:rPr lang="de-DE" sz="2200" dirty="0" err="1"/>
              <a:t>rimboro</a:t>
            </a:r>
            <a:r>
              <a:rPr lang="de-DE" sz="2200" dirty="0"/>
              <a:t> </a:t>
            </a:r>
            <a:r>
              <a:rPr lang="de-DE" sz="2200" dirty="0" err="1"/>
              <a:t>verrà</a:t>
            </a:r>
            <a:r>
              <a:rPr lang="de-DE" sz="2200" dirty="0"/>
              <a:t> </a:t>
            </a:r>
            <a:r>
              <a:rPr lang="de-DE" sz="2200" dirty="0" err="1"/>
              <a:t>versato</a:t>
            </a:r>
            <a:r>
              <a:rPr lang="de-DE" sz="2200" dirty="0"/>
              <a:t> sul </a:t>
            </a:r>
            <a:r>
              <a:rPr lang="de-DE" sz="2200" dirty="0" err="1"/>
              <a:t>conto</a:t>
            </a:r>
            <a:r>
              <a:rPr lang="de-DE" sz="2200" dirty="0"/>
              <a:t> </a:t>
            </a:r>
            <a:r>
              <a:rPr lang="de-DE" sz="2200" dirty="0" err="1"/>
              <a:t>corrente</a:t>
            </a:r>
            <a:r>
              <a:rPr lang="de-DE" sz="2200" dirty="0"/>
              <a:t> </a:t>
            </a:r>
            <a:r>
              <a:rPr lang="de-DE" sz="2200" dirty="0" err="1"/>
              <a:t>dell‘iscritto</a:t>
            </a:r>
            <a:r>
              <a:rPr lang="de-DE" sz="2200" dirty="0"/>
              <a:t>.</a:t>
            </a:r>
          </a:p>
          <a:p>
            <a:endParaRPr lang="de-DE" dirty="0"/>
          </a:p>
        </p:txBody>
      </p:sp>
      <p:sp>
        <p:nvSpPr>
          <p:cNvPr id="6" name="Untertitel 2">
            <a:extLst>
              <a:ext uri="{FF2B5EF4-FFF2-40B4-BE49-F238E27FC236}">
                <a16:creationId xmlns:a16="http://schemas.microsoft.com/office/drawing/2014/main" id="{A26D113F-D79E-42BF-956D-F2210CE1DEA3}"/>
              </a:ext>
            </a:extLst>
          </p:cNvPr>
          <p:cNvSpPr txBox="1">
            <a:spLocks/>
          </p:cNvSpPr>
          <p:nvPr/>
        </p:nvSpPr>
        <p:spPr>
          <a:xfrm>
            <a:off x="5475534" y="353569"/>
            <a:ext cx="6484818" cy="768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800"/>
              <a:t>Vollversammlung Gewerkschaft der Landesbedienteten 7.6.2018</a:t>
            </a:r>
          </a:p>
          <a:p>
            <a:r>
              <a:rPr lang="de-DE" sz="1800"/>
              <a:t>Assemblea generale Sindacato dei dipendenti provinciali 7/6/2018</a:t>
            </a:r>
          </a:p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2B2CF6-25EA-47F0-8817-173745E82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4F59D-BFB8-420E-99C8-10C66E079E5F}" type="slidenum">
              <a:rPr lang="de-DE" smtClean="0"/>
              <a:t>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4CECAB0-DB7E-487D-A664-AC48342C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Michael Tappeiner SaniPro</a:t>
            </a:r>
          </a:p>
        </p:txBody>
      </p:sp>
    </p:spTree>
    <p:extLst>
      <p:ext uri="{BB962C8B-B14F-4D97-AF65-F5344CB8AC3E}">
        <p14:creationId xmlns:p14="http://schemas.microsoft.com/office/powerpoint/2010/main" val="3976693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784</Words>
  <Application>Microsoft Office PowerPoint</Application>
  <PresentationFormat>Widescreen</PresentationFormat>
  <Paragraphs>139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Tappeiner, Michael</dc:creator>
  <cp:lastModifiedBy>Patrizia</cp:lastModifiedBy>
  <cp:revision>24</cp:revision>
  <dcterms:created xsi:type="dcterms:W3CDTF">2018-06-06T14:45:02Z</dcterms:created>
  <dcterms:modified xsi:type="dcterms:W3CDTF">2018-07-19T13:00:50Z</dcterms:modified>
</cp:coreProperties>
</file>